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4"/>
  </p:sldMasterIdLst>
  <p:notesMasterIdLst>
    <p:notesMasterId r:id="rId12"/>
  </p:notesMasterIdLst>
  <p:sldIdLst>
    <p:sldId id="264" r:id="rId5"/>
    <p:sldId id="257" r:id="rId6"/>
    <p:sldId id="258" r:id="rId7"/>
    <p:sldId id="259" r:id="rId8"/>
    <p:sldId id="261" r:id="rId9"/>
    <p:sldId id="260" r:id="rId10"/>
    <p:sldId id="263"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40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iah Lanska" userId="913174cf-623f-44d5-889f-e53256518af3" providerId="ADAL" clId="{8794B75D-6876-4114-84A3-04E33E187471}"/>
    <pc:docChg chg="custSel modSld">
      <pc:chgData name="Jeremiah Lanska" userId="913174cf-623f-44d5-889f-e53256518af3" providerId="ADAL" clId="{8794B75D-6876-4114-84A3-04E33E187471}" dt="2020-08-21T13:00:23.869" v="12" actId="14100"/>
      <pc:docMkLst>
        <pc:docMk/>
      </pc:docMkLst>
      <pc:sldChg chg="addSp delSp modSp modAnim">
        <pc:chgData name="Jeremiah Lanska" userId="913174cf-623f-44d5-889f-e53256518af3" providerId="ADAL" clId="{8794B75D-6876-4114-84A3-04E33E187471}" dt="2020-08-21T13:00:23.869" v="12" actId="14100"/>
        <pc:sldMkLst>
          <pc:docMk/>
          <pc:sldMk cId="3730908801" sldId="257"/>
        </pc:sldMkLst>
        <pc:spChg chg="del mod">
          <ac:chgData name="Jeremiah Lanska" userId="913174cf-623f-44d5-889f-e53256518af3" providerId="ADAL" clId="{8794B75D-6876-4114-84A3-04E33E187471}" dt="2020-08-21T12:57:32.285" v="6" actId="478"/>
          <ac:spMkLst>
            <pc:docMk/>
            <pc:sldMk cId="3730908801" sldId="257"/>
            <ac:spMk id="3" creationId="{A5305900-07C0-4C17-AF41-5B112D6C895F}"/>
          </ac:spMkLst>
        </pc:spChg>
        <pc:spChg chg="add del mod">
          <ac:chgData name="Jeremiah Lanska" userId="913174cf-623f-44d5-889f-e53256518af3" providerId="ADAL" clId="{8794B75D-6876-4114-84A3-04E33E187471}" dt="2020-08-21T13:00:13.147" v="7"/>
          <ac:spMkLst>
            <pc:docMk/>
            <pc:sldMk cId="3730908801" sldId="257"/>
            <ac:spMk id="6" creationId="{57F4056C-F36A-48C9-BB2B-F2D250696DE4}"/>
          </ac:spMkLst>
        </pc:spChg>
        <pc:picChg chg="add mod">
          <ac:chgData name="Jeremiah Lanska" userId="913174cf-623f-44d5-889f-e53256518af3" providerId="ADAL" clId="{8794B75D-6876-4114-84A3-04E33E187471}" dt="2020-08-21T13:00:23.869" v="12" actId="14100"/>
          <ac:picMkLst>
            <pc:docMk/>
            <pc:sldMk cId="3730908801" sldId="257"/>
            <ac:picMk id="7" creationId="{3FBD585B-3F95-47EA-8F53-5BB1B8A84B4E}"/>
          </ac:picMkLst>
        </pc:picChg>
      </pc:sldChg>
      <pc:sldChg chg="modSp">
        <pc:chgData name="Jeremiah Lanska" userId="913174cf-623f-44d5-889f-e53256518af3" providerId="ADAL" clId="{8794B75D-6876-4114-84A3-04E33E187471}" dt="2020-08-20T17:03:55.097" v="4" actId="1076"/>
        <pc:sldMkLst>
          <pc:docMk/>
          <pc:sldMk cId="417062668" sldId="259"/>
        </pc:sldMkLst>
        <pc:spChg chg="mod">
          <ac:chgData name="Jeremiah Lanska" userId="913174cf-623f-44d5-889f-e53256518af3" providerId="ADAL" clId="{8794B75D-6876-4114-84A3-04E33E187471}" dt="2020-08-20T17:03:46.883" v="3" actId="1076"/>
          <ac:spMkLst>
            <pc:docMk/>
            <pc:sldMk cId="417062668" sldId="259"/>
            <ac:spMk id="2" creationId="{7CA0F466-13E5-4B31-BBC3-EA3402BEB074}"/>
          </ac:spMkLst>
        </pc:spChg>
        <pc:spChg chg="mod">
          <ac:chgData name="Jeremiah Lanska" userId="913174cf-623f-44d5-889f-e53256518af3" providerId="ADAL" clId="{8794B75D-6876-4114-84A3-04E33E187471}" dt="2020-08-20T17:03:55.097" v="4" actId="1076"/>
          <ac:spMkLst>
            <pc:docMk/>
            <pc:sldMk cId="417062668" sldId="259"/>
            <ac:spMk id="24" creationId="{33BF23BF-1BEC-497F-8D01-ACDF071985CC}"/>
          </ac:spMkLst>
        </pc:spChg>
        <pc:picChg chg="mod">
          <ac:chgData name="Jeremiah Lanska" userId="913174cf-623f-44d5-889f-e53256518af3" providerId="ADAL" clId="{8794B75D-6876-4114-84A3-04E33E187471}" dt="2020-08-20T17:03:55.097" v="4" actId="1076"/>
          <ac:picMkLst>
            <pc:docMk/>
            <pc:sldMk cId="417062668" sldId="259"/>
            <ac:picMk id="22" creationId="{FF542B9D-3C43-4D45-BA0B-D8881EC27860}"/>
          </ac:picMkLst>
        </pc:picChg>
        <pc:cxnChg chg="mod">
          <ac:chgData name="Jeremiah Lanska" userId="913174cf-623f-44d5-889f-e53256518af3" providerId="ADAL" clId="{8794B75D-6876-4114-84A3-04E33E187471}" dt="2020-08-20T17:03:55.097" v="4" actId="1076"/>
          <ac:cxnSpMkLst>
            <pc:docMk/>
            <pc:sldMk cId="417062668" sldId="259"/>
            <ac:cxnSpMk id="26" creationId="{D9E1966C-D8B0-48A0-B450-28498DD29D0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462F8-14E8-45A6-BF23-D0360155EA0A}"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96882-46C2-40E1-A73A-4AB3C796B59B}" type="slidenum">
              <a:rPr lang="en-US" smtClean="0"/>
              <a:t>‹#›</a:t>
            </a:fld>
            <a:endParaRPr lang="en-US"/>
          </a:p>
        </p:txBody>
      </p:sp>
    </p:spTree>
    <p:extLst>
      <p:ext uri="{BB962C8B-B14F-4D97-AF65-F5344CB8AC3E}">
        <p14:creationId xmlns:p14="http://schemas.microsoft.com/office/powerpoint/2010/main" val="191534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8A6CF5-6AF2-4D3E-A0DD-5504A0D14579}"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CC3C-F6CB-41E7-A002-BB961C7ECD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727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A6CF5-6AF2-4D3E-A0DD-5504A0D14579}"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366817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A6CF5-6AF2-4D3E-A0DD-5504A0D14579}"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426681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8A6CF5-6AF2-4D3E-A0DD-5504A0D14579}"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388386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A6CF5-6AF2-4D3E-A0DD-5504A0D14579}" type="datetimeFigureOut">
              <a:rPr lang="en-US" smtClean="0"/>
              <a:t>8/21/2020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9CC3C-F6CB-41E7-A002-BB961C7ECD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28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8A6CF5-6AF2-4D3E-A0DD-5504A0D14579}" type="datetimeFigureOut">
              <a:rPr lang="en-US" smtClean="0"/>
              <a:t>8/21/2020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203790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8A6CF5-6AF2-4D3E-A0DD-5504A0D14579}" type="datetimeFigureOut">
              <a:rPr lang="en-US" smtClean="0"/>
              <a:t>8/21/2020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381762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8A6CF5-6AF2-4D3E-A0DD-5504A0D14579}" type="datetimeFigureOut">
              <a:rPr lang="en-US" smtClean="0"/>
              <a:t>8/21/2020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811046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8A6CF5-6AF2-4D3E-A0DD-5504A0D14579}" type="datetimeFigureOut">
              <a:rPr lang="en-US" smtClean="0"/>
              <a:t>8/21/2020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275007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28A6CF5-6AF2-4D3E-A0DD-5504A0D14579}" type="datetimeFigureOut">
              <a:rPr lang="en-US" smtClean="0"/>
              <a:t>8/21/2020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B9CC3C-F6CB-41E7-A002-BB961C7ECD43}" type="slidenum">
              <a:rPr lang="en-US" smtClean="0"/>
              <a:t>‹#›</a:t>
            </a:fld>
            <a:endParaRPr lang="en-US"/>
          </a:p>
        </p:txBody>
      </p:sp>
    </p:spTree>
    <p:extLst>
      <p:ext uri="{BB962C8B-B14F-4D97-AF65-F5344CB8AC3E}">
        <p14:creationId xmlns:p14="http://schemas.microsoft.com/office/powerpoint/2010/main" val="3484204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8A6CF5-6AF2-4D3E-A0DD-5504A0D14579}" type="datetimeFigureOut">
              <a:rPr lang="en-US" smtClean="0"/>
              <a:t>8/21/2020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9CC3C-F6CB-41E7-A002-BB961C7ECD43}" type="slidenum">
              <a:rPr lang="en-US" smtClean="0"/>
              <a:t>‹#›</a:t>
            </a:fld>
            <a:endParaRPr lang="en-US"/>
          </a:p>
        </p:txBody>
      </p:sp>
    </p:spTree>
    <p:extLst>
      <p:ext uri="{BB962C8B-B14F-4D97-AF65-F5344CB8AC3E}">
        <p14:creationId xmlns:p14="http://schemas.microsoft.com/office/powerpoint/2010/main" val="201601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28A6CF5-6AF2-4D3E-A0DD-5504A0D14579}" type="datetimeFigureOut">
              <a:rPr lang="en-US" smtClean="0"/>
              <a:t>8/21/2020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B9CC3C-F6CB-41E7-A002-BB961C7ECD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3072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8.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minnstate.zoom.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FE72B8-A468-463A-B2CD-9186F5EF7A7B}"/>
              </a:ext>
            </a:extLst>
          </p:cNvPr>
          <p:cNvSpPr txBox="1">
            <a:spLocks/>
          </p:cNvSpPr>
          <p:nvPr/>
        </p:nvSpPr>
        <p:spPr>
          <a:xfrm>
            <a:off x="434109" y="3916218"/>
            <a:ext cx="11323782" cy="1923952"/>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8500" b="1" dirty="0">
                <a:solidFill>
                  <a:schemeClr val="tx1">
                    <a:lumMod val="85000"/>
                    <a:lumOff val="15000"/>
                  </a:schemeClr>
                </a:solidFill>
              </a:rPr>
              <a:t>Student Technology</a:t>
            </a:r>
          </a:p>
          <a:p>
            <a:pPr algn="ctr"/>
            <a:r>
              <a:rPr lang="en-US" sz="6200" b="1" dirty="0">
                <a:solidFill>
                  <a:schemeClr val="tx1">
                    <a:lumMod val="85000"/>
                    <a:lumOff val="15000"/>
                  </a:schemeClr>
                </a:solidFill>
              </a:rPr>
              <a:t>- Resource Guide -</a:t>
            </a:r>
          </a:p>
        </p:txBody>
      </p:sp>
      <p:pic>
        <p:nvPicPr>
          <p:cNvPr id="3" name="Content Placeholder 8">
            <a:extLst>
              <a:ext uri="{FF2B5EF4-FFF2-40B4-BE49-F238E27FC236}">
                <a16:creationId xmlns:a16="http://schemas.microsoft.com/office/drawing/2014/main" id="{77DA16F3-14AA-4B88-980A-B11D293B2401}"/>
              </a:ext>
            </a:extLst>
          </p:cNvPr>
          <p:cNvPicPr>
            <a:picLocks noChangeAspect="1"/>
          </p:cNvPicPr>
          <p:nvPr/>
        </p:nvPicPr>
        <p:blipFill rotWithShape="1">
          <a:blip r:embed="rId2"/>
          <a:srcRect t="15561" b="11316"/>
          <a:stretch/>
        </p:blipFill>
        <p:spPr>
          <a:xfrm>
            <a:off x="3667132" y="548800"/>
            <a:ext cx="4857735" cy="2717392"/>
          </a:xfrm>
          <a:prstGeom prst="rect">
            <a:avLst/>
          </a:prstGeom>
        </p:spPr>
      </p:pic>
    </p:spTree>
    <p:extLst>
      <p:ext uri="{BB962C8B-B14F-4D97-AF65-F5344CB8AC3E}">
        <p14:creationId xmlns:p14="http://schemas.microsoft.com/office/powerpoint/2010/main" val="1610620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6887EC64-DACC-4108-9FAB-6E288FBC2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9">
            <a:extLst>
              <a:ext uri="{FF2B5EF4-FFF2-40B4-BE49-F238E27FC236}">
                <a16:creationId xmlns:a16="http://schemas.microsoft.com/office/drawing/2014/main" id="{8F05C4A0-68A2-4496-87A5-5478E3274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1">
            <a:extLst>
              <a:ext uri="{FF2B5EF4-FFF2-40B4-BE49-F238E27FC236}">
                <a16:creationId xmlns:a16="http://schemas.microsoft.com/office/drawing/2014/main" id="{77E041E6-AC36-4409-B797-2FE54253E6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3">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8A158-ED1E-4D39-B453-48626D129A6E}"/>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ctr"/>
            <a:r>
              <a:rPr lang="en-US" sz="3200" dirty="0">
                <a:solidFill>
                  <a:schemeClr val="tx1">
                    <a:lumMod val="85000"/>
                    <a:lumOff val="15000"/>
                  </a:schemeClr>
                </a:solidFill>
              </a:rPr>
              <a:t>There are many different websites and resources that students use during their journey at Ridgewater College. </a:t>
            </a:r>
            <a:br>
              <a:rPr lang="en-US" sz="3200" dirty="0">
                <a:solidFill>
                  <a:schemeClr val="tx1">
                    <a:lumMod val="85000"/>
                    <a:lumOff val="15000"/>
                  </a:schemeClr>
                </a:solidFill>
              </a:rPr>
            </a:br>
            <a:br>
              <a:rPr lang="en-US" sz="3200" dirty="0">
                <a:solidFill>
                  <a:schemeClr val="tx1">
                    <a:lumMod val="85000"/>
                    <a:lumOff val="15000"/>
                  </a:schemeClr>
                </a:solidFill>
              </a:rPr>
            </a:br>
            <a:r>
              <a:rPr lang="en-US" sz="3200" dirty="0">
                <a:solidFill>
                  <a:schemeClr val="tx1">
                    <a:lumMod val="85000"/>
                    <a:lumOff val="15000"/>
                  </a:schemeClr>
                </a:solidFill>
              </a:rPr>
              <a:t>It can be hard to keep track of each site and remember the purpose and features of each site. </a:t>
            </a:r>
            <a:br>
              <a:rPr lang="en-US" sz="3200" dirty="0">
                <a:solidFill>
                  <a:schemeClr val="tx1">
                    <a:lumMod val="85000"/>
                    <a:lumOff val="15000"/>
                  </a:schemeClr>
                </a:solidFill>
              </a:rPr>
            </a:br>
            <a:br>
              <a:rPr lang="en-US" sz="3200" dirty="0">
                <a:solidFill>
                  <a:schemeClr val="tx1">
                    <a:lumMod val="85000"/>
                    <a:lumOff val="15000"/>
                  </a:schemeClr>
                </a:solidFill>
              </a:rPr>
            </a:br>
            <a:r>
              <a:rPr lang="en-US" sz="3200" dirty="0">
                <a:solidFill>
                  <a:schemeClr val="tx1">
                    <a:lumMod val="85000"/>
                    <a:lumOff val="15000"/>
                  </a:schemeClr>
                </a:solidFill>
              </a:rPr>
              <a:t>This quick guide will help you keep it all straight as you are starting or continuing your journey with us.</a:t>
            </a:r>
          </a:p>
        </p:txBody>
      </p:sp>
      <p:cxnSp>
        <p:nvCxnSpPr>
          <p:cNvPr id="19" name="Straight Connector 15">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Rectangle 17">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9">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2">
            <a:hlinkClick r:id="" action="ppaction://media"/>
            <a:extLst>
              <a:ext uri="{FF2B5EF4-FFF2-40B4-BE49-F238E27FC236}">
                <a16:creationId xmlns:a16="http://schemas.microsoft.com/office/drawing/2014/main" id="{2FFC6696-E2BD-4286-BA1D-651C17F39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2107" y="5485162"/>
            <a:ext cx="609600" cy="609600"/>
          </a:xfrm>
          <a:prstGeom prst="rect">
            <a:avLst/>
          </a:prstGeom>
          <a:effectLst>
            <a:glow rad="254000">
              <a:srgbClr val="FFFF00"/>
            </a:glow>
          </a:effectLst>
        </p:spPr>
      </p:pic>
      <p:pic>
        <p:nvPicPr>
          <p:cNvPr id="7" name="mikek">
            <a:hlinkClick r:id="" action="ppaction://media"/>
            <a:extLst>
              <a:ext uri="{FF2B5EF4-FFF2-40B4-BE49-F238E27FC236}">
                <a16:creationId xmlns:a16="http://schemas.microsoft.com/office/drawing/2014/main" id="{3FBD585B-3F95-47EA-8F53-5BB1B8A84B4E}"/>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7"/>
          <a:stretch>
            <a:fillRect/>
          </a:stretch>
        </p:blipFill>
        <p:spPr>
          <a:xfrm>
            <a:off x="7684568" y="1933583"/>
            <a:ext cx="3955671" cy="2241869"/>
          </a:xfrm>
        </p:spPr>
      </p:pic>
    </p:spTree>
    <p:extLst>
      <p:ext uri="{BB962C8B-B14F-4D97-AF65-F5344CB8AC3E}">
        <p14:creationId xmlns:p14="http://schemas.microsoft.com/office/powerpoint/2010/main" val="373090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4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36AD-3032-4D1C-832B-F195F4020003}"/>
              </a:ext>
            </a:extLst>
          </p:cNvPr>
          <p:cNvSpPr>
            <a:spLocks noGrp="1"/>
          </p:cNvSpPr>
          <p:nvPr>
            <p:ph type="title"/>
          </p:nvPr>
        </p:nvSpPr>
        <p:spPr>
          <a:xfrm>
            <a:off x="838200" y="252503"/>
            <a:ext cx="10515600" cy="1225315"/>
          </a:xfrm>
        </p:spPr>
        <p:txBody>
          <a:bodyPr>
            <a:normAutofit/>
          </a:bodyPr>
          <a:lstStyle/>
          <a:p>
            <a:pPr algn="ctr"/>
            <a:r>
              <a:rPr lang="en-US" sz="3400" dirty="0"/>
              <a:t>Many of the important sites you will use can be found on the Ridgewater homepage under the “</a:t>
            </a:r>
            <a:r>
              <a:rPr lang="en-US" sz="3400" b="1" dirty="0"/>
              <a:t>Logins</a:t>
            </a:r>
            <a:r>
              <a:rPr lang="en-US" sz="3400" dirty="0"/>
              <a:t>” dropdown menu.</a:t>
            </a:r>
          </a:p>
        </p:txBody>
      </p:sp>
      <p:pic>
        <p:nvPicPr>
          <p:cNvPr id="5" name="Content Placeholder 4" descr="A screenshot of a social media post&#10;&#10;Description automatically generated">
            <a:extLst>
              <a:ext uri="{FF2B5EF4-FFF2-40B4-BE49-F238E27FC236}">
                <a16:creationId xmlns:a16="http://schemas.microsoft.com/office/drawing/2014/main" id="{94B549E8-6975-47D0-8A09-D939B5C75C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2205762"/>
            <a:ext cx="10058400" cy="3669485"/>
          </a:xfrm>
        </p:spPr>
      </p:pic>
      <p:sp>
        <p:nvSpPr>
          <p:cNvPr id="6" name="Oval 5">
            <a:extLst>
              <a:ext uri="{FF2B5EF4-FFF2-40B4-BE49-F238E27FC236}">
                <a16:creationId xmlns:a16="http://schemas.microsoft.com/office/drawing/2014/main" id="{132E2ADE-EF0D-4C6F-B019-0B9BF4411A5B}"/>
              </a:ext>
            </a:extLst>
          </p:cNvPr>
          <p:cNvSpPr/>
          <p:nvPr/>
        </p:nvSpPr>
        <p:spPr>
          <a:xfrm>
            <a:off x="6807200" y="2075543"/>
            <a:ext cx="972457" cy="537028"/>
          </a:xfrm>
          <a:prstGeom prst="ellipse">
            <a:avLst/>
          </a:prstGeom>
          <a:noFill/>
          <a:ln w="47625">
            <a:solidFill>
              <a:srgbClr val="0070C0"/>
            </a:solidFill>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0D851908-E7F5-4442-82A3-663EFC669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570447"/>
            <a:ext cx="609600" cy="609600"/>
          </a:xfrm>
          <a:prstGeom prst="rect">
            <a:avLst/>
          </a:prstGeom>
          <a:effectLst>
            <a:glow rad="254000">
              <a:srgbClr val="FFFF00"/>
            </a:glow>
          </a:effectLst>
        </p:spPr>
      </p:pic>
    </p:spTree>
    <p:extLst>
      <p:ext uri="{BB962C8B-B14F-4D97-AF65-F5344CB8AC3E}">
        <p14:creationId xmlns:p14="http://schemas.microsoft.com/office/powerpoint/2010/main" val="302709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35A52B12-0826-4A26-ABA2-386F72111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3DD0DA68-F652-496F-B8B5-9A66255CA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CA0F466-13E5-4B31-BBC3-EA3402BEB074}"/>
              </a:ext>
            </a:extLst>
          </p:cNvPr>
          <p:cNvSpPr>
            <a:spLocks noGrp="1"/>
          </p:cNvSpPr>
          <p:nvPr>
            <p:ph type="title"/>
          </p:nvPr>
        </p:nvSpPr>
        <p:spPr>
          <a:xfrm>
            <a:off x="222239" y="767080"/>
            <a:ext cx="3084844" cy="809309"/>
          </a:xfrm>
        </p:spPr>
        <p:txBody>
          <a:bodyPr>
            <a:noAutofit/>
          </a:bodyPr>
          <a:lstStyle/>
          <a:p>
            <a:r>
              <a:rPr lang="en-US" sz="6000" b="1" dirty="0">
                <a:solidFill>
                  <a:srgbClr val="FFFFFF"/>
                </a:solidFill>
              </a:rPr>
              <a:t>STARID</a:t>
            </a:r>
          </a:p>
        </p:txBody>
      </p:sp>
      <p:sp>
        <p:nvSpPr>
          <p:cNvPr id="3" name="Content Placeholder 2">
            <a:extLst>
              <a:ext uri="{FF2B5EF4-FFF2-40B4-BE49-F238E27FC236}">
                <a16:creationId xmlns:a16="http://schemas.microsoft.com/office/drawing/2014/main" id="{456FCF20-3859-48FB-A8AE-F709C404A41F}"/>
              </a:ext>
            </a:extLst>
          </p:cNvPr>
          <p:cNvSpPr>
            <a:spLocks noGrp="1"/>
          </p:cNvSpPr>
          <p:nvPr>
            <p:ph idx="1"/>
          </p:nvPr>
        </p:nvSpPr>
        <p:spPr>
          <a:xfrm>
            <a:off x="465694" y="2709640"/>
            <a:ext cx="3084844" cy="3917267"/>
          </a:xfrm>
        </p:spPr>
        <p:txBody>
          <a:bodyPr>
            <a:normAutofit fontScale="92500" lnSpcReduction="20000"/>
          </a:bodyPr>
          <a:lstStyle/>
          <a:p>
            <a:pPr>
              <a:lnSpc>
                <a:spcPct val="120000"/>
              </a:lnSpc>
            </a:pPr>
            <a:r>
              <a:rPr lang="en-US" sz="1800" kern="1400" spc="300" dirty="0">
                <a:solidFill>
                  <a:srgbClr val="FFFFFF"/>
                </a:solidFill>
              </a:rPr>
              <a:t>This username and password is used for </a:t>
            </a:r>
            <a:r>
              <a:rPr lang="en-US" sz="2800" b="1" i="1" u="sng" kern="1400" spc="300" dirty="0">
                <a:solidFill>
                  <a:schemeClr val="bg1"/>
                </a:solidFill>
              </a:rPr>
              <a:t>ALL</a:t>
            </a:r>
            <a:r>
              <a:rPr lang="en-US" sz="1800" kern="1400" spc="300" dirty="0">
                <a:solidFill>
                  <a:schemeClr val="tx1"/>
                </a:solidFill>
              </a:rPr>
              <a:t> </a:t>
            </a:r>
            <a:r>
              <a:rPr lang="en-US" sz="1800" kern="1400" spc="300" dirty="0">
                <a:solidFill>
                  <a:srgbClr val="FFFFFF"/>
                </a:solidFill>
              </a:rPr>
              <a:t>of your login requirements. </a:t>
            </a:r>
            <a:br>
              <a:rPr lang="en-US" sz="1800" dirty="0">
                <a:solidFill>
                  <a:srgbClr val="FFFFFF"/>
                </a:solidFill>
              </a:rPr>
            </a:br>
            <a:endParaRPr lang="en-US" sz="1800" dirty="0">
              <a:solidFill>
                <a:srgbClr val="FFFFFF"/>
              </a:solidFill>
            </a:endParaRPr>
          </a:p>
          <a:p>
            <a:pPr>
              <a:buClr>
                <a:schemeClr val="bg1"/>
              </a:buClr>
              <a:buFont typeface="Wingdings" panose="05000000000000000000" pitchFamily="2" charset="2"/>
              <a:buChar char="§"/>
            </a:pPr>
            <a:r>
              <a:rPr lang="en-US" sz="1800" dirty="0">
                <a:solidFill>
                  <a:srgbClr val="FFFFFF"/>
                </a:solidFill>
              </a:rPr>
              <a:t> D2L</a:t>
            </a:r>
          </a:p>
          <a:p>
            <a:pPr>
              <a:buClr>
                <a:schemeClr val="bg1"/>
              </a:buClr>
              <a:buFont typeface="Wingdings" panose="05000000000000000000" pitchFamily="2" charset="2"/>
              <a:buChar char="§"/>
            </a:pPr>
            <a:r>
              <a:rPr lang="en-US" sz="1800" dirty="0">
                <a:solidFill>
                  <a:srgbClr val="FFFFFF"/>
                </a:solidFill>
              </a:rPr>
              <a:t> Email</a:t>
            </a:r>
          </a:p>
          <a:p>
            <a:pPr>
              <a:buClr>
                <a:schemeClr val="bg1"/>
              </a:buClr>
              <a:buFont typeface="Wingdings" panose="05000000000000000000" pitchFamily="2" charset="2"/>
              <a:buChar char="§"/>
            </a:pPr>
            <a:r>
              <a:rPr lang="en-US" sz="1800" dirty="0">
                <a:solidFill>
                  <a:srgbClr val="FFFFFF"/>
                </a:solidFill>
              </a:rPr>
              <a:t> E-Services</a:t>
            </a:r>
          </a:p>
          <a:p>
            <a:pPr>
              <a:buClr>
                <a:schemeClr val="bg1"/>
              </a:buClr>
              <a:buFont typeface="Wingdings" panose="05000000000000000000" pitchFamily="2" charset="2"/>
              <a:buChar char="§"/>
            </a:pPr>
            <a:r>
              <a:rPr lang="en-US" sz="1800" dirty="0">
                <a:solidFill>
                  <a:srgbClr val="FFFFFF"/>
                </a:solidFill>
              </a:rPr>
              <a:t> Wireless network</a:t>
            </a:r>
          </a:p>
          <a:p>
            <a:pPr>
              <a:buClr>
                <a:schemeClr val="bg1"/>
              </a:buClr>
              <a:buFont typeface="Wingdings" panose="05000000000000000000" pitchFamily="2" charset="2"/>
              <a:buChar char="§"/>
            </a:pPr>
            <a:r>
              <a:rPr lang="en-US" sz="1800" dirty="0">
                <a:solidFill>
                  <a:srgbClr val="FFFFFF"/>
                </a:solidFill>
              </a:rPr>
              <a:t>Campus computer login</a:t>
            </a:r>
          </a:p>
          <a:p>
            <a:pPr>
              <a:buClr>
                <a:schemeClr val="bg1"/>
              </a:buClr>
              <a:buFont typeface="Wingdings" panose="05000000000000000000" pitchFamily="2" charset="2"/>
              <a:buChar char="§"/>
            </a:pPr>
            <a:r>
              <a:rPr lang="en-US" sz="1800" dirty="0">
                <a:solidFill>
                  <a:srgbClr val="FFFFFF"/>
                </a:solidFill>
              </a:rPr>
              <a:t> On-campus printing</a:t>
            </a:r>
          </a:p>
          <a:p>
            <a:endParaRPr lang="en-US" sz="1500" dirty="0">
              <a:solidFill>
                <a:srgbClr val="FFFFFF"/>
              </a:solidFill>
            </a:endParaRPr>
          </a:p>
        </p:txBody>
      </p:sp>
      <p:sp>
        <p:nvSpPr>
          <p:cNvPr id="15" name="Rectangle 13">
            <a:extLst>
              <a:ext uri="{FF2B5EF4-FFF2-40B4-BE49-F238E27FC236}">
                <a16:creationId xmlns:a16="http://schemas.microsoft.com/office/drawing/2014/main" id="{DDF50AF6-4E23-4BD9-92C7-45A3E16E4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87AD8B3B-8D1C-431D-94D0-421993867939}"/>
              </a:ext>
            </a:extLst>
          </p:cNvPr>
          <p:cNvPicPr>
            <a:picLocks noChangeAspect="1"/>
          </p:cNvPicPr>
          <p:nvPr/>
        </p:nvPicPr>
        <p:blipFill>
          <a:blip r:embed="rId4"/>
          <a:stretch>
            <a:fillRect/>
          </a:stretch>
        </p:blipFill>
        <p:spPr>
          <a:xfrm>
            <a:off x="4104079" y="0"/>
            <a:ext cx="8082236" cy="938862"/>
          </a:xfrm>
          <a:prstGeom prst="rect">
            <a:avLst/>
          </a:prstGeom>
        </p:spPr>
      </p:pic>
      <p:pic>
        <p:nvPicPr>
          <p:cNvPr id="8" name="Picture 7">
            <a:extLst>
              <a:ext uri="{FF2B5EF4-FFF2-40B4-BE49-F238E27FC236}">
                <a16:creationId xmlns:a16="http://schemas.microsoft.com/office/drawing/2014/main" id="{D5FE274C-D32A-4AD9-8256-AB0DC8FEA1B7}"/>
              </a:ext>
            </a:extLst>
          </p:cNvPr>
          <p:cNvPicPr>
            <a:picLocks noChangeAspect="1"/>
          </p:cNvPicPr>
          <p:nvPr/>
        </p:nvPicPr>
        <p:blipFill>
          <a:blip r:embed="rId5"/>
          <a:stretch>
            <a:fillRect/>
          </a:stretch>
        </p:blipFill>
        <p:spPr>
          <a:xfrm>
            <a:off x="4790407" y="938861"/>
            <a:ext cx="3071377" cy="1716358"/>
          </a:xfrm>
          <a:prstGeom prst="rect">
            <a:avLst/>
          </a:prstGeom>
        </p:spPr>
      </p:pic>
      <p:pic>
        <p:nvPicPr>
          <p:cNvPr id="10" name="Picture 9">
            <a:extLst>
              <a:ext uri="{FF2B5EF4-FFF2-40B4-BE49-F238E27FC236}">
                <a16:creationId xmlns:a16="http://schemas.microsoft.com/office/drawing/2014/main" id="{5270BBBC-5C17-4390-A532-B5BD5116C270}"/>
              </a:ext>
            </a:extLst>
          </p:cNvPr>
          <p:cNvPicPr>
            <a:picLocks noChangeAspect="1"/>
          </p:cNvPicPr>
          <p:nvPr/>
        </p:nvPicPr>
        <p:blipFill>
          <a:blip r:embed="rId6"/>
          <a:stretch>
            <a:fillRect/>
          </a:stretch>
        </p:blipFill>
        <p:spPr>
          <a:xfrm>
            <a:off x="8144134" y="962433"/>
            <a:ext cx="3141548" cy="1716358"/>
          </a:xfrm>
          <a:prstGeom prst="rect">
            <a:avLst/>
          </a:prstGeom>
        </p:spPr>
      </p:pic>
      <p:pic>
        <p:nvPicPr>
          <p:cNvPr id="14" name="Picture 13">
            <a:extLst>
              <a:ext uri="{FF2B5EF4-FFF2-40B4-BE49-F238E27FC236}">
                <a16:creationId xmlns:a16="http://schemas.microsoft.com/office/drawing/2014/main" id="{F9DFE2DE-6082-4A79-8AFA-F433FD2759FB}"/>
              </a:ext>
            </a:extLst>
          </p:cNvPr>
          <p:cNvPicPr>
            <a:picLocks noChangeAspect="1"/>
          </p:cNvPicPr>
          <p:nvPr/>
        </p:nvPicPr>
        <p:blipFill>
          <a:blip r:embed="rId7"/>
          <a:stretch>
            <a:fillRect/>
          </a:stretch>
        </p:blipFill>
        <p:spPr>
          <a:xfrm>
            <a:off x="4739649" y="2865011"/>
            <a:ext cx="3144125" cy="1716358"/>
          </a:xfrm>
          <a:prstGeom prst="rect">
            <a:avLst/>
          </a:prstGeom>
        </p:spPr>
      </p:pic>
      <p:pic>
        <p:nvPicPr>
          <p:cNvPr id="17" name="Picture 16">
            <a:extLst>
              <a:ext uri="{FF2B5EF4-FFF2-40B4-BE49-F238E27FC236}">
                <a16:creationId xmlns:a16="http://schemas.microsoft.com/office/drawing/2014/main" id="{1E4E03B8-1AF1-4027-B188-391D4D2AD771}"/>
              </a:ext>
            </a:extLst>
          </p:cNvPr>
          <p:cNvPicPr>
            <a:picLocks noChangeAspect="1"/>
          </p:cNvPicPr>
          <p:nvPr/>
        </p:nvPicPr>
        <p:blipFill>
          <a:blip r:embed="rId8"/>
          <a:stretch>
            <a:fillRect/>
          </a:stretch>
        </p:blipFill>
        <p:spPr>
          <a:xfrm>
            <a:off x="8144134" y="2865011"/>
            <a:ext cx="3126224" cy="1716358"/>
          </a:xfrm>
          <a:prstGeom prst="rect">
            <a:avLst/>
          </a:prstGeom>
        </p:spPr>
      </p:pic>
      <p:sp>
        <p:nvSpPr>
          <p:cNvPr id="18" name="TextBox 17">
            <a:extLst>
              <a:ext uri="{FF2B5EF4-FFF2-40B4-BE49-F238E27FC236}">
                <a16:creationId xmlns:a16="http://schemas.microsoft.com/office/drawing/2014/main" id="{B4B22268-6957-4E35-8646-DDAE50DD331B}"/>
              </a:ext>
            </a:extLst>
          </p:cNvPr>
          <p:cNvSpPr txBox="1"/>
          <p:nvPr/>
        </p:nvSpPr>
        <p:spPr>
          <a:xfrm>
            <a:off x="5422285" y="4791161"/>
            <a:ext cx="5896461" cy="646331"/>
          </a:xfrm>
          <a:prstGeom prst="rect">
            <a:avLst/>
          </a:prstGeom>
          <a:noFill/>
        </p:spPr>
        <p:txBody>
          <a:bodyPr wrap="square" rtlCol="0">
            <a:spAutoFit/>
          </a:bodyPr>
          <a:lstStyle/>
          <a:p>
            <a:r>
              <a:rPr lang="en-US" dirty="0"/>
              <a:t>*If you have problems resetting your STARID password, </a:t>
            </a:r>
            <a:br>
              <a:rPr lang="en-US" dirty="0"/>
            </a:br>
            <a:r>
              <a:rPr lang="en-US" dirty="0"/>
              <a:t>  call the Registration Office to assist you, (320) 222 - 5971.</a:t>
            </a:r>
          </a:p>
        </p:txBody>
      </p:sp>
      <p:sp>
        <p:nvSpPr>
          <p:cNvPr id="20" name="TextBox 19">
            <a:extLst>
              <a:ext uri="{FF2B5EF4-FFF2-40B4-BE49-F238E27FC236}">
                <a16:creationId xmlns:a16="http://schemas.microsoft.com/office/drawing/2014/main" id="{3187D307-15B0-4678-B3EB-D0F63F01838C}"/>
              </a:ext>
            </a:extLst>
          </p:cNvPr>
          <p:cNvSpPr txBox="1"/>
          <p:nvPr/>
        </p:nvSpPr>
        <p:spPr>
          <a:xfrm>
            <a:off x="5415641" y="5437492"/>
            <a:ext cx="4890559" cy="646331"/>
          </a:xfrm>
          <a:prstGeom prst="rect">
            <a:avLst/>
          </a:prstGeom>
          <a:noFill/>
        </p:spPr>
        <p:txBody>
          <a:bodyPr wrap="square" rtlCol="0">
            <a:spAutoFit/>
          </a:bodyPr>
          <a:lstStyle/>
          <a:p>
            <a:r>
              <a:rPr lang="en-US" dirty="0"/>
              <a:t>*</a:t>
            </a:r>
            <a:r>
              <a:rPr lang="en-US" dirty="0">
                <a:highlight>
                  <a:srgbClr val="FFFF00"/>
                </a:highlight>
              </a:rPr>
              <a:t>Video tutorial available on D2L</a:t>
            </a:r>
            <a:r>
              <a:rPr lang="en-US" dirty="0"/>
              <a:t> </a:t>
            </a:r>
            <a:r>
              <a:rPr lang="en-US" sz="1600" dirty="0"/>
              <a:t>(see next slide)</a:t>
            </a:r>
            <a:r>
              <a:rPr lang="en-US" dirty="0"/>
              <a:t>.</a:t>
            </a:r>
          </a:p>
          <a:p>
            <a:endParaRPr lang="en-US" dirty="0"/>
          </a:p>
        </p:txBody>
      </p:sp>
      <p:pic>
        <p:nvPicPr>
          <p:cNvPr id="22" name="Picture 21">
            <a:extLst>
              <a:ext uri="{FF2B5EF4-FFF2-40B4-BE49-F238E27FC236}">
                <a16:creationId xmlns:a16="http://schemas.microsoft.com/office/drawing/2014/main" id="{FF542B9D-3C43-4D45-BA0B-D8881EC27860}"/>
              </a:ext>
            </a:extLst>
          </p:cNvPr>
          <p:cNvPicPr>
            <a:picLocks noChangeAspect="1"/>
          </p:cNvPicPr>
          <p:nvPr/>
        </p:nvPicPr>
        <p:blipFill rotWithShape="1">
          <a:blip r:embed="rId9"/>
          <a:srcRect l="53666" r="34355" b="43204"/>
          <a:stretch/>
        </p:blipFill>
        <p:spPr>
          <a:xfrm>
            <a:off x="2765312" y="231093"/>
            <a:ext cx="1204952" cy="2084484"/>
          </a:xfrm>
          <a:prstGeom prst="rect">
            <a:avLst/>
          </a:prstGeom>
          <a:ln>
            <a:solidFill>
              <a:schemeClr val="tx1"/>
            </a:solidFill>
          </a:ln>
        </p:spPr>
      </p:pic>
      <p:sp>
        <p:nvSpPr>
          <p:cNvPr id="24" name="Oval 23">
            <a:extLst>
              <a:ext uri="{FF2B5EF4-FFF2-40B4-BE49-F238E27FC236}">
                <a16:creationId xmlns:a16="http://schemas.microsoft.com/office/drawing/2014/main" id="{33BF23BF-1BEC-497F-8D01-ACDF071985CC}"/>
              </a:ext>
            </a:extLst>
          </p:cNvPr>
          <p:cNvSpPr/>
          <p:nvPr/>
        </p:nvSpPr>
        <p:spPr>
          <a:xfrm>
            <a:off x="2625714" y="1939679"/>
            <a:ext cx="972457" cy="537028"/>
          </a:xfrm>
          <a:prstGeom prst="ellipse">
            <a:avLst/>
          </a:prstGeom>
          <a:noFill/>
          <a:ln w="47625">
            <a:solidFill>
              <a:srgbClr val="0070C0"/>
            </a:solidFill>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D9E1966C-D8B0-48A0-B450-28498DD29D02}"/>
              </a:ext>
            </a:extLst>
          </p:cNvPr>
          <p:cNvCxnSpPr>
            <a:cxnSpLocks/>
          </p:cNvCxnSpPr>
          <p:nvPr/>
        </p:nvCxnSpPr>
        <p:spPr>
          <a:xfrm>
            <a:off x="3746740" y="2209560"/>
            <a:ext cx="994958" cy="0"/>
          </a:xfrm>
          <a:prstGeom prst="straightConnector1">
            <a:avLst/>
          </a:prstGeom>
          <a:ln w="76200">
            <a:solidFill>
              <a:srgbClr val="0070C0"/>
            </a:solidFill>
            <a:tailEnd type="triangle"/>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5F37653C-15E2-4507-8538-46B4C1FC24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8746" y="6009470"/>
            <a:ext cx="609600" cy="609600"/>
          </a:xfrm>
          <a:prstGeom prst="rect">
            <a:avLst/>
          </a:prstGeom>
          <a:effectLst>
            <a:glow rad="254000">
              <a:srgbClr val="FFFF00"/>
            </a:glow>
          </a:effectLst>
        </p:spPr>
      </p:pic>
    </p:spTree>
    <p:extLst>
      <p:ext uri="{BB962C8B-B14F-4D97-AF65-F5344CB8AC3E}">
        <p14:creationId xmlns:p14="http://schemas.microsoft.com/office/powerpoint/2010/main" val="4170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8CC49-1B87-47FA-A43D-E1A3EBED1778}"/>
              </a:ext>
            </a:extLst>
          </p:cNvPr>
          <p:cNvSpPr>
            <a:spLocks noGrp="1"/>
          </p:cNvSpPr>
          <p:nvPr>
            <p:ph type="title"/>
          </p:nvPr>
        </p:nvSpPr>
        <p:spPr>
          <a:xfrm>
            <a:off x="137914" y="455314"/>
            <a:ext cx="6750987" cy="754743"/>
          </a:xfrm>
        </p:spPr>
        <p:txBody>
          <a:bodyPr>
            <a:noAutofit/>
          </a:bodyPr>
          <a:lstStyle/>
          <a:p>
            <a:r>
              <a:rPr lang="en-US" sz="7200" b="1" dirty="0">
                <a:solidFill>
                  <a:schemeClr val="accent2"/>
                </a:solidFill>
              </a:rPr>
              <a:t>D2L</a:t>
            </a:r>
          </a:p>
        </p:txBody>
      </p:sp>
      <p:sp>
        <p:nvSpPr>
          <p:cNvPr id="3" name="Content Placeholder 2">
            <a:extLst>
              <a:ext uri="{FF2B5EF4-FFF2-40B4-BE49-F238E27FC236}">
                <a16:creationId xmlns:a16="http://schemas.microsoft.com/office/drawing/2014/main" id="{3A4AEBD5-F8B5-4F73-8D14-38BC2C4C6A18}"/>
              </a:ext>
            </a:extLst>
          </p:cNvPr>
          <p:cNvSpPr>
            <a:spLocks noGrp="1"/>
          </p:cNvSpPr>
          <p:nvPr>
            <p:ph idx="1"/>
          </p:nvPr>
        </p:nvSpPr>
        <p:spPr>
          <a:xfrm>
            <a:off x="92765" y="1074625"/>
            <a:ext cx="7889383" cy="5920693"/>
          </a:xfrm>
        </p:spPr>
        <p:txBody>
          <a:bodyPr>
            <a:normAutofit/>
          </a:bodyPr>
          <a:lstStyle/>
          <a:p>
            <a:r>
              <a:rPr lang="en-US" sz="2400" dirty="0"/>
              <a:t>Use to access material pertinent to your courses such</a:t>
            </a:r>
            <a:br>
              <a:rPr lang="en-US" sz="2400" dirty="0"/>
            </a:br>
            <a:r>
              <a:rPr lang="en-US" sz="2400" dirty="0"/>
              <a:t>as syllabi and lecture notes. D2L may also be utilized </a:t>
            </a:r>
            <a:br>
              <a:rPr lang="en-US" sz="2400" dirty="0"/>
            </a:br>
            <a:r>
              <a:rPr lang="en-US" sz="2400" dirty="0"/>
              <a:t>by your instructor for homework, assignment </a:t>
            </a:r>
            <a:br>
              <a:rPr lang="en-US" sz="2400" dirty="0"/>
            </a:br>
            <a:r>
              <a:rPr lang="en-US" sz="2400" dirty="0"/>
              <a:t>submissions, class discussions, and quizzes.</a:t>
            </a:r>
            <a:br>
              <a:rPr lang="en-US" sz="2400" dirty="0"/>
            </a:br>
            <a:br>
              <a:rPr lang="en-US" sz="2400" dirty="0"/>
            </a:br>
            <a:br>
              <a:rPr lang="en-US" sz="2400" dirty="0"/>
            </a:br>
            <a:r>
              <a:rPr lang="en-US" sz="2200" dirty="0"/>
              <a:t>Pro Tip: You can customize settings to send notifications to your email, phone, or app.</a:t>
            </a:r>
          </a:p>
          <a:p>
            <a:pPr marL="0" indent="0">
              <a:buNone/>
            </a:pPr>
            <a:endParaRPr lang="en-US" sz="2400" dirty="0"/>
          </a:p>
          <a:p>
            <a:r>
              <a:rPr lang="en-US" sz="2200" dirty="0"/>
              <a:t>*Student Help Videos are located on the </a:t>
            </a:r>
            <a:r>
              <a:rPr lang="en-US" sz="2200" u="sng" dirty="0"/>
              <a:t>bottom right side</a:t>
            </a:r>
            <a:r>
              <a:rPr lang="en-US" sz="2200" dirty="0"/>
              <a:t> </a:t>
            </a:r>
            <a:br>
              <a:rPr lang="en-US" sz="2200" dirty="0"/>
            </a:br>
            <a:r>
              <a:rPr lang="en-US" sz="2200" dirty="0"/>
              <a:t>of the D2L homepage that are helpful </a:t>
            </a:r>
            <a:br>
              <a:rPr lang="en-US" sz="2200" dirty="0"/>
            </a:br>
            <a:r>
              <a:rPr lang="en-US" sz="2200" dirty="0"/>
              <a:t>to not only learn how to navigate D2L, </a:t>
            </a:r>
            <a:br>
              <a:rPr lang="en-US" sz="2200" dirty="0"/>
            </a:br>
            <a:r>
              <a:rPr lang="en-US" sz="2200" dirty="0"/>
              <a:t>but also cover other tech resources.</a:t>
            </a:r>
            <a:br>
              <a:rPr lang="en-US" sz="2400" dirty="0"/>
            </a:br>
            <a:endParaRPr lang="en-US" sz="2400" dirty="0"/>
          </a:p>
        </p:txBody>
      </p:sp>
      <p:sp>
        <p:nvSpPr>
          <p:cNvPr id="19" name="Rectangle 18">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screenshot of a cell phone&#10;&#10;Description automatically generated">
            <a:extLst>
              <a:ext uri="{FF2B5EF4-FFF2-40B4-BE49-F238E27FC236}">
                <a16:creationId xmlns:a16="http://schemas.microsoft.com/office/drawing/2014/main" id="{6BF5BDCD-F98A-491B-BD4D-3C6F2BCC4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915" y="400950"/>
            <a:ext cx="2928472" cy="6056100"/>
          </a:xfrm>
          <a:prstGeom prst="rect">
            <a:avLst/>
          </a:prstGeom>
        </p:spPr>
      </p:pic>
      <p:sp>
        <p:nvSpPr>
          <p:cNvPr id="4" name="Star: 5 Points 3">
            <a:extLst>
              <a:ext uri="{FF2B5EF4-FFF2-40B4-BE49-F238E27FC236}">
                <a16:creationId xmlns:a16="http://schemas.microsoft.com/office/drawing/2014/main" id="{300F4F04-6839-410A-821A-E2850B7B5B97}"/>
              </a:ext>
            </a:extLst>
          </p:cNvPr>
          <p:cNvSpPr/>
          <p:nvPr/>
        </p:nvSpPr>
        <p:spPr>
          <a:xfrm>
            <a:off x="8843703" y="1892301"/>
            <a:ext cx="287972" cy="2267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33D910E5-CB7F-4123-AFC3-62CDF091AA70}"/>
              </a:ext>
            </a:extLst>
          </p:cNvPr>
          <p:cNvSpPr/>
          <p:nvPr/>
        </p:nvSpPr>
        <p:spPr>
          <a:xfrm>
            <a:off x="8826362" y="4680411"/>
            <a:ext cx="287972" cy="2267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179277F-8B51-4514-92E5-0C6CF583C04C}"/>
              </a:ext>
            </a:extLst>
          </p:cNvPr>
          <p:cNvSpPr/>
          <p:nvPr/>
        </p:nvSpPr>
        <p:spPr>
          <a:xfrm>
            <a:off x="8851710" y="3066824"/>
            <a:ext cx="287972" cy="2267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279447A7-789E-4F8A-9DD6-5959DA3A24D1}"/>
              </a:ext>
            </a:extLst>
          </p:cNvPr>
          <p:cNvSpPr/>
          <p:nvPr/>
        </p:nvSpPr>
        <p:spPr>
          <a:xfrm>
            <a:off x="8851710" y="5415871"/>
            <a:ext cx="287972" cy="2267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425C89-5E1D-4E8D-A7AA-030F20320BD5}"/>
              </a:ext>
            </a:extLst>
          </p:cNvPr>
          <p:cNvSpPr/>
          <p:nvPr/>
        </p:nvSpPr>
        <p:spPr>
          <a:xfrm>
            <a:off x="9320321" y="1738308"/>
            <a:ext cx="2116935" cy="4340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59D202-DF39-4BAF-B019-CEEC1217C3AD}"/>
              </a:ext>
            </a:extLst>
          </p:cNvPr>
          <p:cNvSpPr/>
          <p:nvPr/>
        </p:nvSpPr>
        <p:spPr>
          <a:xfrm>
            <a:off x="9367910" y="2780167"/>
            <a:ext cx="2116935" cy="8338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A0C332-99F7-4CA7-94AE-391DF5DB9436}"/>
              </a:ext>
            </a:extLst>
          </p:cNvPr>
          <p:cNvSpPr/>
          <p:nvPr/>
        </p:nvSpPr>
        <p:spPr>
          <a:xfrm>
            <a:off x="9367910" y="4562936"/>
            <a:ext cx="2116935" cy="4340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63CF30-32C3-4513-8537-86C9FA31EDAC}"/>
              </a:ext>
            </a:extLst>
          </p:cNvPr>
          <p:cNvSpPr/>
          <p:nvPr/>
        </p:nvSpPr>
        <p:spPr>
          <a:xfrm>
            <a:off x="9350209" y="5176150"/>
            <a:ext cx="2116935" cy="65859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26E69D7-7CCA-4609-931E-C7110F334699}"/>
              </a:ext>
            </a:extLst>
          </p:cNvPr>
          <p:cNvPicPr>
            <a:picLocks noChangeAspect="1"/>
          </p:cNvPicPr>
          <p:nvPr/>
        </p:nvPicPr>
        <p:blipFill rotWithShape="1">
          <a:blip r:embed="rId5"/>
          <a:srcRect l="53666" r="34355" b="43204"/>
          <a:stretch/>
        </p:blipFill>
        <p:spPr>
          <a:xfrm>
            <a:off x="6888901" y="87890"/>
            <a:ext cx="1204952" cy="2084484"/>
          </a:xfrm>
          <a:prstGeom prst="rect">
            <a:avLst/>
          </a:prstGeom>
          <a:ln>
            <a:solidFill>
              <a:schemeClr val="tx1"/>
            </a:solidFill>
          </a:ln>
        </p:spPr>
      </p:pic>
      <p:sp>
        <p:nvSpPr>
          <p:cNvPr id="25" name="Oval 24">
            <a:extLst>
              <a:ext uri="{FF2B5EF4-FFF2-40B4-BE49-F238E27FC236}">
                <a16:creationId xmlns:a16="http://schemas.microsoft.com/office/drawing/2014/main" id="{168390C1-6332-476A-A4CE-EF9457917E91}"/>
              </a:ext>
            </a:extLst>
          </p:cNvPr>
          <p:cNvSpPr/>
          <p:nvPr/>
        </p:nvSpPr>
        <p:spPr>
          <a:xfrm>
            <a:off x="6856312" y="691166"/>
            <a:ext cx="972457" cy="537028"/>
          </a:xfrm>
          <a:prstGeom prst="ellipse">
            <a:avLst/>
          </a:prstGeom>
          <a:noFill/>
          <a:ln w="47625">
            <a:solidFill>
              <a:srgbClr val="0070C0"/>
            </a:solidFill>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ACF95AA7-3D62-4457-9ABC-CA8762E6CD26}"/>
              </a:ext>
            </a:extLst>
          </p:cNvPr>
          <p:cNvCxnSpPr>
            <a:cxnSpLocks/>
          </p:cNvCxnSpPr>
          <p:nvPr/>
        </p:nvCxnSpPr>
        <p:spPr>
          <a:xfrm>
            <a:off x="6888901" y="4562936"/>
            <a:ext cx="1725012" cy="0"/>
          </a:xfrm>
          <a:prstGeom prst="straightConnector1">
            <a:avLst/>
          </a:prstGeom>
          <a:ln w="76200">
            <a:solidFill>
              <a:srgbClr val="0070C0"/>
            </a:solidFill>
            <a:tailEnd type="triangle"/>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69A20D2-C1D6-4B52-9E2F-D41C5FF9D298}"/>
              </a:ext>
            </a:extLst>
          </p:cNvPr>
          <p:cNvSpPr txBox="1"/>
          <p:nvPr/>
        </p:nvSpPr>
        <p:spPr>
          <a:xfrm>
            <a:off x="5356793" y="4903764"/>
            <a:ext cx="2706994" cy="1877437"/>
          </a:xfrm>
          <a:prstGeom prst="rect">
            <a:avLst/>
          </a:prstGeom>
          <a:noFill/>
          <a:ln>
            <a:solidFill>
              <a:schemeClr val="tx1"/>
            </a:solidFill>
          </a:ln>
        </p:spPr>
        <p:txBody>
          <a:bodyPr wrap="square" numCol="1" rtlCol="0">
            <a:spAutoFit/>
          </a:bodyPr>
          <a:lstStyle/>
          <a:p>
            <a:r>
              <a:rPr lang="en-US" sz="2000" u="sng" dirty="0">
                <a:highlight>
                  <a:srgbClr val="FFFF00"/>
                </a:highlight>
              </a:rPr>
              <a:t>Recommended Tutorials</a:t>
            </a:r>
            <a:br>
              <a:rPr lang="en-US" sz="1600" dirty="0"/>
            </a:br>
            <a:r>
              <a:rPr lang="en-US" sz="1600" dirty="0"/>
              <a:t>- Getting Started in D2L</a:t>
            </a:r>
            <a:br>
              <a:rPr lang="en-US" sz="1600" dirty="0"/>
            </a:br>
            <a:r>
              <a:rPr lang="en-US" sz="1600" dirty="0"/>
              <a:t>- Additional Navigation Tips</a:t>
            </a:r>
          </a:p>
          <a:p>
            <a:r>
              <a:rPr lang="en-US" sz="1600" dirty="0"/>
              <a:t>- Email</a:t>
            </a:r>
          </a:p>
          <a:p>
            <a:r>
              <a:rPr lang="en-US" sz="1600" dirty="0"/>
              <a:t>- Using Zoom</a:t>
            </a:r>
          </a:p>
          <a:p>
            <a:r>
              <a:rPr lang="en-US" sz="1600" dirty="0"/>
              <a:t>- </a:t>
            </a:r>
            <a:r>
              <a:rPr lang="en-US" sz="1600" dirty="0" err="1"/>
              <a:t>StarID</a:t>
            </a:r>
            <a:r>
              <a:rPr lang="en-US" sz="1600" dirty="0"/>
              <a:t> Password </a:t>
            </a:r>
            <a:br>
              <a:rPr lang="en-US" sz="1600" dirty="0"/>
            </a:br>
            <a:r>
              <a:rPr lang="en-US" sz="1600" dirty="0"/>
              <a:t>  Reset Instructions</a:t>
            </a:r>
          </a:p>
        </p:txBody>
      </p:sp>
      <p:cxnSp>
        <p:nvCxnSpPr>
          <p:cNvPr id="30" name="Straight Arrow Connector 29">
            <a:extLst>
              <a:ext uri="{FF2B5EF4-FFF2-40B4-BE49-F238E27FC236}">
                <a16:creationId xmlns:a16="http://schemas.microsoft.com/office/drawing/2014/main" id="{DFFB50AB-C5D6-49BE-A4DC-C0E0FE3A1070}"/>
              </a:ext>
            </a:extLst>
          </p:cNvPr>
          <p:cNvCxnSpPr>
            <a:cxnSpLocks/>
          </p:cNvCxnSpPr>
          <p:nvPr/>
        </p:nvCxnSpPr>
        <p:spPr>
          <a:xfrm>
            <a:off x="8063787" y="5281406"/>
            <a:ext cx="550126" cy="0"/>
          </a:xfrm>
          <a:prstGeom prst="straightConnector1">
            <a:avLst/>
          </a:prstGeom>
          <a:ln w="76200">
            <a:solidFill>
              <a:srgbClr val="0070C0"/>
            </a:solidFill>
            <a:tailEnd type="triangle"/>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a:extLst>
              <a:ext uri="{FF2B5EF4-FFF2-40B4-BE49-F238E27FC236}">
                <a16:creationId xmlns:a16="http://schemas.microsoft.com/office/drawing/2014/main" id="{09A3AF54-9453-4646-AA33-8724BA0C22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13" y="6012259"/>
            <a:ext cx="609600" cy="609600"/>
          </a:xfrm>
          <a:prstGeom prst="rect">
            <a:avLst/>
          </a:prstGeom>
          <a:effectLst>
            <a:glow rad="254000">
              <a:srgbClr val="FFFF00"/>
            </a:glow>
          </a:effectLst>
        </p:spPr>
      </p:pic>
    </p:spTree>
    <p:extLst>
      <p:ext uri="{BB962C8B-B14F-4D97-AF65-F5344CB8AC3E}">
        <p14:creationId xmlns:p14="http://schemas.microsoft.com/office/powerpoint/2010/main" val="15344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DEE2-FE6C-493E-8DFD-B0D64F25BBDD}"/>
              </a:ext>
            </a:extLst>
          </p:cNvPr>
          <p:cNvSpPr>
            <a:spLocks noGrp="1"/>
          </p:cNvSpPr>
          <p:nvPr>
            <p:ph type="title"/>
          </p:nvPr>
        </p:nvSpPr>
        <p:spPr>
          <a:xfrm>
            <a:off x="136917" y="249455"/>
            <a:ext cx="11382359" cy="1450757"/>
          </a:xfrm>
        </p:spPr>
        <p:txBody>
          <a:bodyPr>
            <a:normAutofit/>
          </a:bodyPr>
          <a:lstStyle/>
          <a:p>
            <a:r>
              <a:rPr lang="en-US" sz="7200" b="1" dirty="0">
                <a:solidFill>
                  <a:schemeClr val="accent2"/>
                </a:solidFill>
              </a:rPr>
              <a:t>Email</a:t>
            </a:r>
          </a:p>
        </p:txBody>
      </p:sp>
      <p:sp>
        <p:nvSpPr>
          <p:cNvPr id="3" name="Content Placeholder 2">
            <a:extLst>
              <a:ext uri="{FF2B5EF4-FFF2-40B4-BE49-F238E27FC236}">
                <a16:creationId xmlns:a16="http://schemas.microsoft.com/office/drawing/2014/main" id="{D1250C7F-8330-4D87-9437-905FDEC2FAA5}"/>
              </a:ext>
            </a:extLst>
          </p:cNvPr>
          <p:cNvSpPr>
            <a:spLocks noGrp="1"/>
          </p:cNvSpPr>
          <p:nvPr>
            <p:ph idx="1"/>
          </p:nvPr>
        </p:nvSpPr>
        <p:spPr>
          <a:xfrm>
            <a:off x="120594" y="1853614"/>
            <a:ext cx="8553158" cy="3985976"/>
          </a:xfrm>
        </p:spPr>
        <p:txBody>
          <a:bodyPr>
            <a:normAutofit/>
          </a:bodyPr>
          <a:lstStyle/>
          <a:p>
            <a:r>
              <a:rPr lang="en-US" dirty="0"/>
              <a:t>Use to contact Ridgewater faculty and staff, use for professional purposes, </a:t>
            </a:r>
            <a:br>
              <a:rPr lang="en-US" dirty="0"/>
            </a:br>
            <a:r>
              <a:rPr lang="en-US" dirty="0"/>
              <a:t>and receive communication from faculty and Ridgewater College.</a:t>
            </a:r>
            <a:br>
              <a:rPr lang="en-US" dirty="0"/>
            </a:br>
            <a:endParaRPr lang="en-US" dirty="0"/>
          </a:p>
          <a:p>
            <a:r>
              <a:rPr lang="en-US" dirty="0"/>
              <a:t>To access your email, go to Office365. </a:t>
            </a:r>
            <a:br>
              <a:rPr lang="en-US" dirty="0"/>
            </a:br>
            <a:r>
              <a:rPr lang="en-US" dirty="0"/>
              <a:t>To login, use “STARID@go.minnstate.edu” for the user and your STARID password. Your Ridgewater email is typically firstname.lastname@Go.Ridgewater.edu.</a:t>
            </a:r>
            <a:br>
              <a:rPr lang="en-US" dirty="0"/>
            </a:br>
            <a:endParaRPr lang="en-US" dirty="0"/>
          </a:p>
          <a:p>
            <a:r>
              <a:rPr lang="en-US" dirty="0"/>
              <a:t>Your email account will also give you access </a:t>
            </a:r>
            <a:br>
              <a:rPr lang="en-US" dirty="0"/>
            </a:br>
            <a:r>
              <a:rPr lang="en-US" dirty="0"/>
              <a:t>to Microsoft Office products such as </a:t>
            </a:r>
            <a:br>
              <a:rPr lang="en-US" dirty="0"/>
            </a:br>
            <a:r>
              <a:rPr lang="en-US" dirty="0"/>
              <a:t>Word, PowerPoint, and Excel.</a:t>
            </a:r>
            <a:br>
              <a:rPr lang="en-US" dirty="0"/>
            </a:br>
            <a:r>
              <a:rPr lang="en-US" sz="1800" dirty="0"/>
              <a:t>- Online versions available to all devices.</a:t>
            </a:r>
            <a:br>
              <a:rPr lang="en-US" sz="1800" dirty="0"/>
            </a:br>
            <a:r>
              <a:rPr lang="en-US" sz="1800" dirty="0"/>
              <a:t>- Download available to Windows and Mac devices.</a:t>
            </a:r>
          </a:p>
          <a:p>
            <a:pPr marL="0" indent="0">
              <a:buNone/>
            </a:pPr>
            <a:endParaRPr lang="en-US" sz="1800" dirty="0"/>
          </a:p>
        </p:txBody>
      </p:sp>
      <p:pic>
        <p:nvPicPr>
          <p:cNvPr id="19" name="Picture 18">
            <a:extLst>
              <a:ext uri="{FF2B5EF4-FFF2-40B4-BE49-F238E27FC236}">
                <a16:creationId xmlns:a16="http://schemas.microsoft.com/office/drawing/2014/main" id="{D2D5996F-B226-46C2-92C2-67C8C110AB9A}"/>
              </a:ext>
            </a:extLst>
          </p:cNvPr>
          <p:cNvPicPr>
            <a:picLocks noChangeAspect="1"/>
          </p:cNvPicPr>
          <p:nvPr/>
        </p:nvPicPr>
        <p:blipFill rotWithShape="1">
          <a:blip r:embed="rId4"/>
          <a:srcRect b="2208"/>
          <a:stretch/>
        </p:blipFill>
        <p:spPr>
          <a:xfrm>
            <a:off x="5762307" y="4267201"/>
            <a:ext cx="2801025" cy="1285734"/>
          </a:xfrm>
          <a:prstGeom prst="rect">
            <a:avLst/>
          </a:prstGeom>
          <a:ln>
            <a:noFill/>
          </a:ln>
        </p:spPr>
      </p:pic>
      <p:pic>
        <p:nvPicPr>
          <p:cNvPr id="21" name="Picture 20">
            <a:extLst>
              <a:ext uri="{FF2B5EF4-FFF2-40B4-BE49-F238E27FC236}">
                <a16:creationId xmlns:a16="http://schemas.microsoft.com/office/drawing/2014/main" id="{49A528EB-B310-401C-97B3-B783824BAEE2}"/>
              </a:ext>
            </a:extLst>
          </p:cNvPr>
          <p:cNvPicPr>
            <a:picLocks noChangeAspect="1"/>
          </p:cNvPicPr>
          <p:nvPr/>
        </p:nvPicPr>
        <p:blipFill rotWithShape="1">
          <a:blip r:embed="rId5"/>
          <a:srcRect t="5605" b="1757"/>
          <a:stretch/>
        </p:blipFill>
        <p:spPr>
          <a:xfrm>
            <a:off x="8563332" y="4267200"/>
            <a:ext cx="2592348" cy="1285734"/>
          </a:xfrm>
          <a:prstGeom prst="rect">
            <a:avLst/>
          </a:prstGeom>
          <a:ln>
            <a:noFill/>
          </a:ln>
        </p:spPr>
      </p:pic>
      <p:pic>
        <p:nvPicPr>
          <p:cNvPr id="23" name="Picture 22">
            <a:extLst>
              <a:ext uri="{FF2B5EF4-FFF2-40B4-BE49-F238E27FC236}">
                <a16:creationId xmlns:a16="http://schemas.microsoft.com/office/drawing/2014/main" id="{DAC54445-2B4B-431A-A2BF-313464DE1B65}"/>
              </a:ext>
            </a:extLst>
          </p:cNvPr>
          <p:cNvPicPr>
            <a:picLocks noChangeAspect="1"/>
          </p:cNvPicPr>
          <p:nvPr/>
        </p:nvPicPr>
        <p:blipFill>
          <a:blip r:embed="rId6"/>
          <a:stretch>
            <a:fillRect/>
          </a:stretch>
        </p:blipFill>
        <p:spPr>
          <a:xfrm>
            <a:off x="8784171" y="2565400"/>
            <a:ext cx="3291714" cy="2108754"/>
          </a:xfrm>
          <a:prstGeom prst="rect">
            <a:avLst/>
          </a:prstGeom>
          <a:ln w="28575">
            <a:solidFill>
              <a:schemeClr val="tx1"/>
            </a:solidFill>
          </a:ln>
        </p:spPr>
      </p:pic>
      <p:sp>
        <p:nvSpPr>
          <p:cNvPr id="24" name="TextBox 23">
            <a:extLst>
              <a:ext uri="{FF2B5EF4-FFF2-40B4-BE49-F238E27FC236}">
                <a16:creationId xmlns:a16="http://schemas.microsoft.com/office/drawing/2014/main" id="{D7F3809E-41EC-47F0-94F2-62437AF6F7F9}"/>
              </a:ext>
            </a:extLst>
          </p:cNvPr>
          <p:cNvSpPr txBox="1"/>
          <p:nvPr/>
        </p:nvSpPr>
        <p:spPr>
          <a:xfrm>
            <a:off x="120593" y="5955844"/>
            <a:ext cx="3324971" cy="646331"/>
          </a:xfrm>
          <a:prstGeom prst="rect">
            <a:avLst/>
          </a:prstGeom>
          <a:noFill/>
        </p:spPr>
        <p:txBody>
          <a:bodyPr wrap="square" rtlCol="0">
            <a:spAutoFit/>
          </a:bodyPr>
          <a:lstStyle/>
          <a:p>
            <a:r>
              <a:rPr lang="en-US" dirty="0"/>
              <a:t>*</a:t>
            </a:r>
            <a:r>
              <a:rPr lang="en-US" dirty="0">
                <a:highlight>
                  <a:srgbClr val="FFFF00"/>
                </a:highlight>
              </a:rPr>
              <a:t>Video tutorials available on D2L</a:t>
            </a:r>
            <a:r>
              <a:rPr lang="en-US" dirty="0"/>
              <a:t>.</a:t>
            </a:r>
          </a:p>
          <a:p>
            <a:endParaRPr lang="en-US" dirty="0"/>
          </a:p>
        </p:txBody>
      </p:sp>
      <p:pic>
        <p:nvPicPr>
          <p:cNvPr id="26" name="Picture 25">
            <a:extLst>
              <a:ext uri="{FF2B5EF4-FFF2-40B4-BE49-F238E27FC236}">
                <a16:creationId xmlns:a16="http://schemas.microsoft.com/office/drawing/2014/main" id="{C38C3068-5597-4761-9397-DB978178C221}"/>
              </a:ext>
            </a:extLst>
          </p:cNvPr>
          <p:cNvPicPr>
            <a:picLocks noChangeAspect="1"/>
          </p:cNvPicPr>
          <p:nvPr/>
        </p:nvPicPr>
        <p:blipFill rotWithShape="1">
          <a:blip r:embed="rId7"/>
          <a:srcRect l="53666" t="1" r="34355" b="62999"/>
          <a:stretch/>
        </p:blipFill>
        <p:spPr>
          <a:xfrm>
            <a:off x="10159415" y="29052"/>
            <a:ext cx="1470825" cy="1657568"/>
          </a:xfrm>
          <a:prstGeom prst="rect">
            <a:avLst/>
          </a:prstGeom>
          <a:ln>
            <a:solidFill>
              <a:schemeClr val="tx1"/>
            </a:solidFill>
          </a:ln>
        </p:spPr>
      </p:pic>
      <p:sp>
        <p:nvSpPr>
          <p:cNvPr id="28" name="Oval 27">
            <a:extLst>
              <a:ext uri="{FF2B5EF4-FFF2-40B4-BE49-F238E27FC236}">
                <a16:creationId xmlns:a16="http://schemas.microsoft.com/office/drawing/2014/main" id="{3B44316D-9273-422B-9ACC-2690F9FD1979}"/>
              </a:ext>
            </a:extLst>
          </p:cNvPr>
          <p:cNvSpPr/>
          <p:nvPr/>
        </p:nvSpPr>
        <p:spPr>
          <a:xfrm>
            <a:off x="10159415" y="1177472"/>
            <a:ext cx="1359861" cy="537028"/>
          </a:xfrm>
          <a:prstGeom prst="ellipse">
            <a:avLst/>
          </a:prstGeom>
          <a:noFill/>
          <a:ln w="47625">
            <a:solidFill>
              <a:srgbClr val="0070C0"/>
            </a:solidFill>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3354860D-89D1-42A1-B6C8-B1345B6580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4476" y="5534790"/>
            <a:ext cx="609600" cy="609600"/>
          </a:xfrm>
          <a:prstGeom prst="rect">
            <a:avLst/>
          </a:prstGeom>
          <a:effectLst>
            <a:glow rad="254000">
              <a:srgbClr val="FFFF00"/>
            </a:glow>
          </a:effectLst>
        </p:spPr>
      </p:pic>
    </p:spTree>
    <p:extLst>
      <p:ext uri="{BB962C8B-B14F-4D97-AF65-F5344CB8AC3E}">
        <p14:creationId xmlns:p14="http://schemas.microsoft.com/office/powerpoint/2010/main" val="11606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5F7B-120A-49D2-B60B-496278A6975D}"/>
              </a:ext>
            </a:extLst>
          </p:cNvPr>
          <p:cNvSpPr>
            <a:spLocks noGrp="1"/>
          </p:cNvSpPr>
          <p:nvPr>
            <p:ph type="title"/>
          </p:nvPr>
        </p:nvSpPr>
        <p:spPr>
          <a:xfrm>
            <a:off x="284480" y="286603"/>
            <a:ext cx="10058400" cy="1450757"/>
          </a:xfrm>
        </p:spPr>
        <p:txBody>
          <a:bodyPr vert="horz" lIns="91440" tIns="45720" rIns="91440" bIns="45720" rtlCol="0">
            <a:normAutofit/>
          </a:bodyPr>
          <a:lstStyle/>
          <a:p>
            <a:r>
              <a:rPr lang="en-US" sz="7200" b="1" dirty="0">
                <a:solidFill>
                  <a:schemeClr val="accent2"/>
                </a:solidFill>
              </a:rPr>
              <a:t>Zoom</a:t>
            </a:r>
          </a:p>
        </p:txBody>
      </p:sp>
      <p:sp>
        <p:nvSpPr>
          <p:cNvPr id="3" name="Content Placeholder 2">
            <a:extLst>
              <a:ext uri="{FF2B5EF4-FFF2-40B4-BE49-F238E27FC236}">
                <a16:creationId xmlns:a16="http://schemas.microsoft.com/office/drawing/2014/main" id="{4088F913-A6DB-4897-9149-862DC39C3577}"/>
              </a:ext>
            </a:extLst>
          </p:cNvPr>
          <p:cNvSpPr>
            <a:spLocks noGrp="1"/>
          </p:cNvSpPr>
          <p:nvPr>
            <p:ph idx="1"/>
          </p:nvPr>
        </p:nvSpPr>
        <p:spPr>
          <a:xfrm>
            <a:off x="174171" y="1845734"/>
            <a:ext cx="11625943" cy="4023360"/>
          </a:xfrm>
        </p:spPr>
        <p:txBody>
          <a:bodyPr vert="horz" lIns="91440" tIns="45720" rIns="91440" bIns="45720" rtlCol="0">
            <a:normAutofit/>
          </a:bodyPr>
          <a:lstStyle/>
          <a:p>
            <a:pPr marL="0" indent="0">
              <a:buNone/>
            </a:pPr>
            <a:r>
              <a:rPr lang="en-US" sz="2600" dirty="0">
                <a:cs typeface="Times New Roman" panose="02020603050405020304" pitchFamily="18" charset="0"/>
              </a:rPr>
              <a:t>Instructors may use this videoconferencing software for class lectures or office hours, but Zoom can also be used to work on group projects, study groups, and more.</a:t>
            </a:r>
          </a:p>
          <a:p>
            <a:pPr marL="0" indent="0">
              <a:buNone/>
            </a:pPr>
            <a:endParaRPr lang="en-US" sz="2800" spc="200" dirty="0">
              <a:cs typeface="Times New Roman" panose="02020603050405020304" pitchFamily="18" charset="0"/>
            </a:endParaRPr>
          </a:p>
          <a:p>
            <a:pPr>
              <a:buFont typeface="Arial" panose="020B0604020202020204" pitchFamily="34" charset="0"/>
              <a:buChar char="•"/>
            </a:pPr>
            <a:r>
              <a:rPr lang="en-US" sz="2400" dirty="0"/>
              <a:t>Go to: </a:t>
            </a:r>
            <a:r>
              <a:rPr lang="en-US" sz="2400" dirty="0">
                <a:hlinkClick r:id="rId4"/>
              </a:rPr>
              <a:t>https://minnstate.zoom.us</a:t>
            </a:r>
            <a:r>
              <a:rPr lang="en-US" sz="2400" dirty="0"/>
              <a:t> and sign in with your STARID. Once logged in, go to: </a:t>
            </a:r>
            <a:br>
              <a:rPr lang="en-US" sz="2400" dirty="0"/>
            </a:br>
            <a:r>
              <a:rPr lang="en-US" sz="2400" dirty="0"/>
              <a:t>Resources &gt; Download Zoom Client and download to your computer or laptop for use.</a:t>
            </a:r>
          </a:p>
          <a:p>
            <a:pPr>
              <a:buFont typeface="Arial" panose="020B0604020202020204" pitchFamily="34" charset="0"/>
              <a:buChar char="•"/>
            </a:pPr>
            <a:r>
              <a:rPr lang="en-US" sz="2400" dirty="0"/>
              <a:t>Mobile devices may download the Zoom Cloud Meetings app. </a:t>
            </a:r>
            <a:br>
              <a:rPr lang="en-US" sz="2400" dirty="0"/>
            </a:br>
            <a:r>
              <a:rPr lang="en-US" sz="2400" dirty="0"/>
              <a:t>When signing in, select SSO, type in “</a:t>
            </a:r>
            <a:r>
              <a:rPr lang="en-US" sz="2400" dirty="0" err="1"/>
              <a:t>minnstate</a:t>
            </a:r>
            <a:r>
              <a:rPr lang="en-US" sz="2400" dirty="0"/>
              <a:t>”, and press “Go” which will direct you to sign in with your STARID for mobile use.</a:t>
            </a:r>
            <a:endParaRPr lang="en-US" sz="2800" spc="200" dirty="0">
              <a:cs typeface="Times New Roman" panose="02020603050405020304" pitchFamily="18" charset="0"/>
            </a:endParaRPr>
          </a:p>
          <a:p>
            <a:pPr marL="0" indent="0">
              <a:buNone/>
            </a:pPr>
            <a:endParaRPr lang="en-US" sz="2800" spc="200" dirty="0">
              <a:cs typeface="Times New Roman" panose="02020603050405020304" pitchFamily="18" charset="0"/>
            </a:endParaRPr>
          </a:p>
        </p:txBody>
      </p:sp>
      <p:sp>
        <p:nvSpPr>
          <p:cNvPr id="4" name="TextBox 3">
            <a:extLst>
              <a:ext uri="{FF2B5EF4-FFF2-40B4-BE49-F238E27FC236}">
                <a16:creationId xmlns:a16="http://schemas.microsoft.com/office/drawing/2014/main" id="{19CCF080-9906-4AFE-BEA2-A68F7BA130FD}"/>
              </a:ext>
            </a:extLst>
          </p:cNvPr>
          <p:cNvSpPr txBox="1"/>
          <p:nvPr/>
        </p:nvSpPr>
        <p:spPr>
          <a:xfrm>
            <a:off x="174171" y="5881191"/>
            <a:ext cx="3512458" cy="369332"/>
          </a:xfrm>
          <a:prstGeom prst="rect">
            <a:avLst/>
          </a:prstGeom>
          <a:noFill/>
        </p:spPr>
        <p:txBody>
          <a:bodyPr wrap="square" rtlCol="0">
            <a:spAutoFit/>
          </a:bodyPr>
          <a:lstStyle/>
          <a:p>
            <a:r>
              <a:rPr lang="en-US" dirty="0"/>
              <a:t>*</a:t>
            </a:r>
            <a:r>
              <a:rPr lang="en-US" dirty="0">
                <a:highlight>
                  <a:srgbClr val="FFFF00"/>
                </a:highlight>
              </a:rPr>
              <a:t>Video tutorials available on D2L</a:t>
            </a:r>
            <a:r>
              <a:rPr lang="en-US" dirty="0"/>
              <a:t>.</a:t>
            </a:r>
          </a:p>
        </p:txBody>
      </p:sp>
      <p:pic>
        <p:nvPicPr>
          <p:cNvPr id="6" name="Recorded Sound">
            <a:hlinkClick r:id="" action="ppaction://media"/>
            <a:extLst>
              <a:ext uri="{FF2B5EF4-FFF2-40B4-BE49-F238E27FC236}">
                <a16:creationId xmlns:a16="http://schemas.microsoft.com/office/drawing/2014/main" id="{1472A89C-32A0-4D11-9359-4AB2525FF2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0514" y="5564294"/>
            <a:ext cx="609600" cy="609600"/>
          </a:xfrm>
          <a:prstGeom prst="rect">
            <a:avLst/>
          </a:prstGeom>
          <a:effectLst>
            <a:glow rad="254000">
              <a:srgbClr val="FFFF00"/>
            </a:glow>
          </a:effectLst>
        </p:spPr>
      </p:pic>
    </p:spTree>
    <p:extLst>
      <p:ext uri="{BB962C8B-B14F-4D97-AF65-F5344CB8AC3E}">
        <p14:creationId xmlns:p14="http://schemas.microsoft.com/office/powerpoint/2010/main" val="29550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49CFE4B826E84699A2385B917026A1" ma:contentTypeVersion="16" ma:contentTypeDescription="Create a new document." ma:contentTypeScope="" ma:versionID="784a097cd403a5456c4e8645dd64886b">
  <xsd:schema xmlns:xsd="http://www.w3.org/2001/XMLSchema" xmlns:xs="http://www.w3.org/2001/XMLSchema" xmlns:p="http://schemas.microsoft.com/office/2006/metadata/properties" xmlns:ns3="13520013-cc20-4cdc-8349-9f84496e210a" xmlns:ns4="a9a7af13-b6ff-4d5a-b3c0-db71562f8495" targetNamespace="http://schemas.microsoft.com/office/2006/metadata/properties" ma:root="true" ma:fieldsID="f46779a587d0b1afb300c878bb045319" ns3:_="" ns4:_="">
    <xsd:import namespace="13520013-cc20-4cdc-8349-9f84496e210a"/>
    <xsd:import namespace="a9a7af13-b6ff-4d5a-b3c0-db71562f849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20013-cc20-4cdc-8349-9f84496e210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a7af13-b6ff-4d5a-b3c0-db71562f849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AC6856-989C-4FB1-B2C1-90F7E1515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20013-cc20-4cdc-8349-9f84496e210a"/>
    <ds:schemaRef ds:uri="a9a7af13-b6ff-4d5a-b3c0-db71562f84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A72C70-F751-4CB7-A26B-3BF21A93B50C}">
  <ds:schemaRefs>
    <ds:schemaRef ds:uri="http://schemas.microsoft.com/sharepoint/v3/contenttype/forms"/>
  </ds:schemaRefs>
</ds:datastoreItem>
</file>

<file path=customXml/itemProps3.xml><?xml version="1.0" encoding="utf-8"?>
<ds:datastoreItem xmlns:ds="http://schemas.openxmlformats.org/officeDocument/2006/customXml" ds:itemID="{55CBAFB9-53D0-4AA9-ADE7-2ED7F287C218}">
  <ds:schemaRefs>
    <ds:schemaRef ds:uri="http://schemas.microsoft.com/office/infopath/2007/PartnerControls"/>
    <ds:schemaRef ds:uri="13520013-cc20-4cdc-8349-9f84496e210a"/>
    <ds:schemaRef ds:uri="http://schemas.microsoft.com/office/2006/documentManagement/types"/>
    <ds:schemaRef ds:uri="http://purl.org/dc/elements/1.1/"/>
    <ds:schemaRef ds:uri="a9a7af13-b6ff-4d5a-b3c0-db71562f8495"/>
    <ds:schemaRef ds:uri="http://schemas.microsoft.com/office/2006/metadata/properties"/>
    <ds:schemaRef ds:uri="http://purl.org/dc/terms/"/>
    <ds:schemaRef ds:uri="http://www.w3.org/XML/1998/namespac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2269</TotalTime>
  <Words>525</Words>
  <Application>Microsoft Office PowerPoint</Application>
  <PresentationFormat>Widescreen</PresentationFormat>
  <Paragraphs>33</Paragraphs>
  <Slides>7</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Wingdings</vt:lpstr>
      <vt:lpstr>Calibri Light</vt:lpstr>
      <vt:lpstr>Calibri</vt:lpstr>
      <vt:lpstr>Arial</vt:lpstr>
      <vt:lpstr>Times New Roman</vt:lpstr>
      <vt:lpstr>Retrospect</vt:lpstr>
      <vt:lpstr>PowerPoint Presentation</vt:lpstr>
      <vt:lpstr>There are many different websites and resources that students use during their journey at Ridgewater College.   It can be hard to keep track of each site and remember the purpose and features of each site.   This quick guide will help you keep it all straight as you are starting or continuing your journey with us.</vt:lpstr>
      <vt:lpstr>Many of the important sites you will use can be found on the Ridgewater homepage under the “Logins” dropdown menu.</vt:lpstr>
      <vt:lpstr>STARID</vt:lpstr>
      <vt:lpstr>D2L</vt:lpstr>
      <vt:lpstr>Email</vt:lpstr>
      <vt:lpstr>Zoom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Technology Resource Guide</dc:title>
  <dc:creator>Jacob Maland</dc:creator>
  <cp:lastModifiedBy>Jeremiah Lanska</cp:lastModifiedBy>
  <cp:revision>3</cp:revision>
  <dcterms:created xsi:type="dcterms:W3CDTF">2020-08-04T16:50:46Z</dcterms:created>
  <dcterms:modified xsi:type="dcterms:W3CDTF">2020-08-21T13:53:21Z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0x0101009749CFE4B826E84699A2385B917026A1</vt:lpwstr>
  </property>
</Properties>
</file>